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27432000" cy="4114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192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DAC71-8564-D244-80FE-59B46A28301D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101B8-E149-2547-A5B7-F769CE772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337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69838" rtl="0" eaLnBrk="1" latinLnBrk="0" hangingPunct="1">
      <a:defRPr sz="1667" kern="1200">
        <a:solidFill>
          <a:schemeClr val="tx1"/>
        </a:solidFill>
        <a:latin typeface="+mn-lt"/>
        <a:ea typeface="+mn-ea"/>
        <a:cs typeface="+mn-cs"/>
      </a:defRPr>
    </a:lvl1pPr>
    <a:lvl2pPr marL="634918" algn="l" defTabSz="1269838" rtl="0" eaLnBrk="1" latinLnBrk="0" hangingPunct="1">
      <a:defRPr sz="1667" kern="1200">
        <a:solidFill>
          <a:schemeClr val="tx1"/>
        </a:solidFill>
        <a:latin typeface="+mn-lt"/>
        <a:ea typeface="+mn-ea"/>
        <a:cs typeface="+mn-cs"/>
      </a:defRPr>
    </a:lvl2pPr>
    <a:lvl3pPr marL="1269838" algn="l" defTabSz="1269838" rtl="0" eaLnBrk="1" latinLnBrk="0" hangingPunct="1">
      <a:defRPr sz="1667" kern="1200">
        <a:solidFill>
          <a:schemeClr val="tx1"/>
        </a:solidFill>
        <a:latin typeface="+mn-lt"/>
        <a:ea typeface="+mn-ea"/>
        <a:cs typeface="+mn-cs"/>
      </a:defRPr>
    </a:lvl3pPr>
    <a:lvl4pPr marL="1904756" algn="l" defTabSz="1269838" rtl="0" eaLnBrk="1" latinLnBrk="0" hangingPunct="1">
      <a:defRPr sz="1667" kern="1200">
        <a:solidFill>
          <a:schemeClr val="tx1"/>
        </a:solidFill>
        <a:latin typeface="+mn-lt"/>
        <a:ea typeface="+mn-ea"/>
        <a:cs typeface="+mn-cs"/>
      </a:defRPr>
    </a:lvl4pPr>
    <a:lvl5pPr marL="2539675" algn="l" defTabSz="1269838" rtl="0" eaLnBrk="1" latinLnBrk="0" hangingPunct="1">
      <a:defRPr sz="1667" kern="1200">
        <a:solidFill>
          <a:schemeClr val="tx1"/>
        </a:solidFill>
        <a:latin typeface="+mn-lt"/>
        <a:ea typeface="+mn-ea"/>
        <a:cs typeface="+mn-cs"/>
      </a:defRPr>
    </a:lvl5pPr>
    <a:lvl6pPr marL="3174594" algn="l" defTabSz="1269838" rtl="0" eaLnBrk="1" latinLnBrk="0" hangingPunct="1">
      <a:defRPr sz="1667" kern="1200">
        <a:solidFill>
          <a:schemeClr val="tx1"/>
        </a:solidFill>
        <a:latin typeface="+mn-lt"/>
        <a:ea typeface="+mn-ea"/>
        <a:cs typeface="+mn-cs"/>
      </a:defRPr>
    </a:lvl6pPr>
    <a:lvl7pPr marL="3809512" algn="l" defTabSz="1269838" rtl="0" eaLnBrk="1" latinLnBrk="0" hangingPunct="1">
      <a:defRPr sz="1667" kern="1200">
        <a:solidFill>
          <a:schemeClr val="tx1"/>
        </a:solidFill>
        <a:latin typeface="+mn-lt"/>
        <a:ea typeface="+mn-ea"/>
        <a:cs typeface="+mn-cs"/>
      </a:defRPr>
    </a:lvl7pPr>
    <a:lvl8pPr marL="4444432" algn="l" defTabSz="1269838" rtl="0" eaLnBrk="1" latinLnBrk="0" hangingPunct="1">
      <a:defRPr sz="1667" kern="1200">
        <a:solidFill>
          <a:schemeClr val="tx1"/>
        </a:solidFill>
        <a:latin typeface="+mn-lt"/>
        <a:ea typeface="+mn-ea"/>
        <a:cs typeface="+mn-cs"/>
      </a:defRPr>
    </a:lvl8pPr>
    <a:lvl9pPr marL="5079350" algn="l" defTabSz="1269838" rtl="0" eaLnBrk="1" latinLnBrk="0" hangingPunct="1">
      <a:defRPr sz="166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00300" y="1143000"/>
            <a:ext cx="2057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101B8-E149-2547-A5B7-F769CE772A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960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6734178"/>
            <a:ext cx="23317200" cy="14325600"/>
          </a:xfrm>
        </p:spPr>
        <p:txBody>
          <a:bodyPr anchor="b"/>
          <a:lstStyle>
            <a:lvl1pPr algn="ctr">
              <a:defRPr sz="1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0" y="21612228"/>
            <a:ext cx="20574000" cy="9934572"/>
          </a:xfrm>
        </p:spPr>
        <p:txBody>
          <a:bodyPr/>
          <a:lstStyle>
            <a:lvl1pPr marL="0" indent="0" algn="ctr">
              <a:buNone/>
              <a:defRPr sz="7200"/>
            </a:lvl1pPr>
            <a:lvl2pPr marL="1371600" indent="0" algn="ctr">
              <a:buNone/>
              <a:defRPr sz="6000"/>
            </a:lvl2pPr>
            <a:lvl3pPr marL="2743200" indent="0" algn="ctr">
              <a:buNone/>
              <a:defRPr sz="5400"/>
            </a:lvl3pPr>
            <a:lvl4pPr marL="4114800" indent="0" algn="ctr">
              <a:buNone/>
              <a:defRPr sz="4800"/>
            </a:lvl4pPr>
            <a:lvl5pPr marL="5486400" indent="0" algn="ctr">
              <a:buNone/>
              <a:defRPr sz="4800"/>
            </a:lvl5pPr>
            <a:lvl6pPr marL="6858000" indent="0" algn="ctr">
              <a:buNone/>
              <a:defRPr sz="4800"/>
            </a:lvl6pPr>
            <a:lvl7pPr marL="8229600" indent="0" algn="ctr">
              <a:buNone/>
              <a:defRPr sz="4800"/>
            </a:lvl7pPr>
            <a:lvl8pPr marL="9601200" indent="0" algn="ctr">
              <a:buNone/>
              <a:defRPr sz="4800"/>
            </a:lvl8pPr>
            <a:lvl9pPr marL="10972800" indent="0" algn="ctr">
              <a:buNone/>
              <a:defRPr sz="48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4EB8-2C40-FA43-B6B2-8A91BE6E6370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B6B4-F44E-7A42-9080-BA9763541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841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4EB8-2C40-FA43-B6B2-8A91BE6E6370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B6B4-F44E-7A42-9080-BA9763541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87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664" y="10258437"/>
            <a:ext cx="23660100" cy="17116422"/>
          </a:xfrm>
        </p:spPr>
        <p:txBody>
          <a:bodyPr anchor="b"/>
          <a:lstStyle>
            <a:lvl1pPr>
              <a:defRPr sz="1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1664" y="27536787"/>
            <a:ext cx="23660100" cy="9001122"/>
          </a:xfrm>
        </p:spPr>
        <p:txBody>
          <a:bodyPr/>
          <a:lstStyle>
            <a:lvl1pPr marL="0" indent="0">
              <a:buNone/>
              <a:defRPr sz="7200">
                <a:solidFill>
                  <a:schemeClr val="tx1"/>
                </a:solidFill>
              </a:defRPr>
            </a:lvl1pPr>
            <a:lvl2pPr marL="137160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2pPr>
            <a:lvl3pPr marL="274320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3pPr>
            <a:lvl4pPr marL="411480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4pPr>
            <a:lvl5pPr marL="548640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5pPr>
            <a:lvl6pPr marL="685800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822960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960120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1097280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4EB8-2C40-FA43-B6B2-8A91BE6E6370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B6B4-F44E-7A42-9080-BA9763541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808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5950" y="10953750"/>
            <a:ext cx="11658600" cy="261080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7450" y="10953750"/>
            <a:ext cx="11658600" cy="261080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4EB8-2C40-FA43-B6B2-8A91BE6E6370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B6B4-F44E-7A42-9080-BA9763541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08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23" y="2190759"/>
            <a:ext cx="23660100" cy="795337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9526" y="10086978"/>
            <a:ext cx="11605020" cy="4943472"/>
          </a:xfrm>
        </p:spPr>
        <p:txBody>
          <a:bodyPr anchor="b"/>
          <a:lstStyle>
            <a:lvl1pPr marL="0" indent="0">
              <a:buNone/>
              <a:defRPr sz="7200" b="1"/>
            </a:lvl1pPr>
            <a:lvl2pPr marL="1371600" indent="0">
              <a:buNone/>
              <a:defRPr sz="6000" b="1"/>
            </a:lvl2pPr>
            <a:lvl3pPr marL="2743200" indent="0">
              <a:buNone/>
              <a:defRPr sz="5400" b="1"/>
            </a:lvl3pPr>
            <a:lvl4pPr marL="4114800" indent="0">
              <a:buNone/>
              <a:defRPr sz="4800" b="1"/>
            </a:lvl4pPr>
            <a:lvl5pPr marL="5486400" indent="0">
              <a:buNone/>
              <a:defRPr sz="4800" b="1"/>
            </a:lvl5pPr>
            <a:lvl6pPr marL="6858000" indent="0">
              <a:buNone/>
              <a:defRPr sz="4800" b="1"/>
            </a:lvl6pPr>
            <a:lvl7pPr marL="8229600" indent="0">
              <a:buNone/>
              <a:defRPr sz="4800" b="1"/>
            </a:lvl7pPr>
            <a:lvl8pPr marL="9601200" indent="0">
              <a:buNone/>
              <a:defRPr sz="4800" b="1"/>
            </a:lvl8pPr>
            <a:lvl9pPr marL="10972800" indent="0">
              <a:buNone/>
              <a:defRPr sz="4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9526" y="15030450"/>
            <a:ext cx="11605020" cy="221075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887452" y="10086978"/>
            <a:ext cx="11662173" cy="4943472"/>
          </a:xfrm>
        </p:spPr>
        <p:txBody>
          <a:bodyPr anchor="b"/>
          <a:lstStyle>
            <a:lvl1pPr marL="0" indent="0">
              <a:buNone/>
              <a:defRPr sz="7200" b="1"/>
            </a:lvl1pPr>
            <a:lvl2pPr marL="1371600" indent="0">
              <a:buNone/>
              <a:defRPr sz="6000" b="1"/>
            </a:lvl2pPr>
            <a:lvl3pPr marL="2743200" indent="0">
              <a:buNone/>
              <a:defRPr sz="5400" b="1"/>
            </a:lvl3pPr>
            <a:lvl4pPr marL="4114800" indent="0">
              <a:buNone/>
              <a:defRPr sz="4800" b="1"/>
            </a:lvl4pPr>
            <a:lvl5pPr marL="5486400" indent="0">
              <a:buNone/>
              <a:defRPr sz="4800" b="1"/>
            </a:lvl5pPr>
            <a:lvl6pPr marL="6858000" indent="0">
              <a:buNone/>
              <a:defRPr sz="4800" b="1"/>
            </a:lvl6pPr>
            <a:lvl7pPr marL="8229600" indent="0">
              <a:buNone/>
              <a:defRPr sz="4800" b="1"/>
            </a:lvl7pPr>
            <a:lvl8pPr marL="9601200" indent="0">
              <a:buNone/>
              <a:defRPr sz="4800" b="1"/>
            </a:lvl8pPr>
            <a:lvl9pPr marL="10972800" indent="0">
              <a:buNone/>
              <a:defRPr sz="4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887452" y="15030450"/>
            <a:ext cx="11662173" cy="221075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4EB8-2C40-FA43-B6B2-8A91BE6E6370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B6B4-F44E-7A42-9080-BA9763541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27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4EB8-2C40-FA43-B6B2-8A91BE6E6370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B6B4-F44E-7A42-9080-BA9763541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78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4EB8-2C40-FA43-B6B2-8A91BE6E6370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B6B4-F44E-7A42-9080-BA9763541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340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23" y="2743200"/>
            <a:ext cx="8847534" cy="9601200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62173" y="5924559"/>
            <a:ext cx="13887450" cy="29241750"/>
          </a:xfrm>
        </p:spPr>
        <p:txBody>
          <a:bodyPr/>
          <a:lstStyle>
            <a:lvl1pPr>
              <a:defRPr sz="9600"/>
            </a:lvl1pPr>
            <a:lvl2pPr>
              <a:defRPr sz="8400"/>
            </a:lvl2pPr>
            <a:lvl3pPr>
              <a:defRPr sz="7200"/>
            </a:lvl3pPr>
            <a:lvl4pPr>
              <a:defRPr sz="6000"/>
            </a:lvl4pPr>
            <a:lvl5pPr>
              <a:defRPr sz="6000"/>
            </a:lvl5pPr>
            <a:lvl6pPr>
              <a:defRPr sz="6000"/>
            </a:lvl6pPr>
            <a:lvl7pPr>
              <a:defRPr sz="6000"/>
            </a:lvl7pPr>
            <a:lvl8pPr>
              <a:defRPr sz="6000"/>
            </a:lvl8pPr>
            <a:lvl9pPr>
              <a:defRPr sz="6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9523" y="12344400"/>
            <a:ext cx="8847534" cy="22869528"/>
          </a:xfrm>
        </p:spPr>
        <p:txBody>
          <a:bodyPr/>
          <a:lstStyle>
            <a:lvl1pPr marL="0" indent="0">
              <a:buNone/>
              <a:defRPr sz="4800"/>
            </a:lvl1pPr>
            <a:lvl2pPr marL="1371600" indent="0">
              <a:buNone/>
              <a:defRPr sz="4200"/>
            </a:lvl2pPr>
            <a:lvl3pPr marL="2743200" indent="0">
              <a:buNone/>
              <a:defRPr sz="3600"/>
            </a:lvl3pPr>
            <a:lvl4pPr marL="4114800" indent="0">
              <a:buNone/>
              <a:defRPr sz="3000"/>
            </a:lvl4pPr>
            <a:lvl5pPr marL="5486400" indent="0">
              <a:buNone/>
              <a:defRPr sz="3000"/>
            </a:lvl5pPr>
            <a:lvl6pPr marL="6858000" indent="0">
              <a:buNone/>
              <a:defRPr sz="3000"/>
            </a:lvl6pPr>
            <a:lvl7pPr marL="8229600" indent="0">
              <a:buNone/>
              <a:defRPr sz="3000"/>
            </a:lvl7pPr>
            <a:lvl8pPr marL="9601200" indent="0">
              <a:buNone/>
              <a:defRPr sz="3000"/>
            </a:lvl8pPr>
            <a:lvl9pPr marL="10972800" indent="0">
              <a:buNone/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4EB8-2C40-FA43-B6B2-8A91BE6E6370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B6B4-F44E-7A42-9080-BA9763541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542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23" y="2743200"/>
            <a:ext cx="8847534" cy="9601200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62173" y="5924559"/>
            <a:ext cx="13887450" cy="29241750"/>
          </a:xfrm>
        </p:spPr>
        <p:txBody>
          <a:bodyPr anchor="t"/>
          <a:lstStyle>
            <a:lvl1pPr marL="0" indent="0">
              <a:buNone/>
              <a:defRPr sz="9600"/>
            </a:lvl1pPr>
            <a:lvl2pPr marL="1371600" indent="0">
              <a:buNone/>
              <a:defRPr sz="8400"/>
            </a:lvl2pPr>
            <a:lvl3pPr marL="2743200" indent="0">
              <a:buNone/>
              <a:defRPr sz="7200"/>
            </a:lvl3pPr>
            <a:lvl4pPr marL="4114800" indent="0">
              <a:buNone/>
              <a:defRPr sz="6000"/>
            </a:lvl4pPr>
            <a:lvl5pPr marL="5486400" indent="0">
              <a:buNone/>
              <a:defRPr sz="6000"/>
            </a:lvl5pPr>
            <a:lvl6pPr marL="6858000" indent="0">
              <a:buNone/>
              <a:defRPr sz="6000"/>
            </a:lvl6pPr>
            <a:lvl7pPr marL="8229600" indent="0">
              <a:buNone/>
              <a:defRPr sz="6000"/>
            </a:lvl7pPr>
            <a:lvl8pPr marL="9601200" indent="0">
              <a:buNone/>
              <a:defRPr sz="6000"/>
            </a:lvl8pPr>
            <a:lvl9pPr marL="10972800" indent="0">
              <a:buNone/>
              <a:defRPr sz="6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9523" y="12344400"/>
            <a:ext cx="8847534" cy="22869528"/>
          </a:xfrm>
        </p:spPr>
        <p:txBody>
          <a:bodyPr/>
          <a:lstStyle>
            <a:lvl1pPr marL="0" indent="0">
              <a:buNone/>
              <a:defRPr sz="4800"/>
            </a:lvl1pPr>
            <a:lvl2pPr marL="1371600" indent="0">
              <a:buNone/>
              <a:defRPr sz="4200"/>
            </a:lvl2pPr>
            <a:lvl3pPr marL="2743200" indent="0">
              <a:buNone/>
              <a:defRPr sz="3600"/>
            </a:lvl3pPr>
            <a:lvl4pPr marL="4114800" indent="0">
              <a:buNone/>
              <a:defRPr sz="3000"/>
            </a:lvl4pPr>
            <a:lvl5pPr marL="5486400" indent="0">
              <a:buNone/>
              <a:defRPr sz="3000"/>
            </a:lvl5pPr>
            <a:lvl6pPr marL="6858000" indent="0">
              <a:buNone/>
              <a:defRPr sz="3000"/>
            </a:lvl6pPr>
            <a:lvl7pPr marL="8229600" indent="0">
              <a:buNone/>
              <a:defRPr sz="3000"/>
            </a:lvl7pPr>
            <a:lvl8pPr marL="9601200" indent="0">
              <a:buNone/>
              <a:defRPr sz="3000"/>
            </a:lvl8pPr>
            <a:lvl9pPr marL="10972800" indent="0">
              <a:buNone/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4EB8-2C40-FA43-B6B2-8A91BE6E6370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B6B4-F44E-7A42-9080-BA9763541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771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4EB8-2C40-FA43-B6B2-8A91BE6E6370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B6B4-F44E-7A42-9080-BA9763541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467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631027" y="2190750"/>
            <a:ext cx="5915025" cy="348710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85952" y="2190750"/>
            <a:ext cx="17402175" cy="348710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4EB8-2C40-FA43-B6B2-8A91BE6E6370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B6B4-F44E-7A42-9080-BA9763541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44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85950" y="2190759"/>
            <a:ext cx="23660100" cy="79533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5950" y="10953750"/>
            <a:ext cx="23660100" cy="26108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85950" y="38138109"/>
            <a:ext cx="6172200" cy="2190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94EB8-2C40-FA43-B6B2-8A91BE6E6370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86850" y="38138109"/>
            <a:ext cx="9258300" cy="2190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373850" y="38138109"/>
            <a:ext cx="6172200" cy="2190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2B6B4-F44E-7A42-9080-BA9763541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396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743200" rtl="0" eaLnBrk="1" latinLnBrk="0" hangingPunct="1">
        <a:lnSpc>
          <a:spcPct val="90000"/>
        </a:lnSpc>
        <a:spcBef>
          <a:spcPct val="0"/>
        </a:spcBef>
        <a:buNone/>
        <a:defRPr sz="1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800" indent="-685800" algn="l" defTabSz="2743200" rtl="0" eaLnBrk="1" latinLnBrk="0" hangingPunct="1">
        <a:lnSpc>
          <a:spcPct val="90000"/>
        </a:lnSpc>
        <a:spcBef>
          <a:spcPts val="30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1pPr>
      <a:lvl2pPr marL="20574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8006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4pPr>
      <a:lvl5pPr marL="61722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5pPr>
      <a:lvl6pPr marL="75438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6pPr>
      <a:lvl7pPr marL="89154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7pPr>
      <a:lvl8pPr marL="102870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8pPr>
      <a:lvl9pPr marL="116586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3pPr>
      <a:lvl4pPr marL="41148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5pPr>
      <a:lvl6pPr marL="68580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6pPr>
      <a:lvl7pPr marL="82296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7pPr>
      <a:lvl8pPr marL="96012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8pPr>
      <a:lvl9pPr marL="109728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CC6D5C-DDA3-B84E-BB36-01E00D556A75}"/>
              </a:ext>
            </a:extLst>
          </p:cNvPr>
          <p:cNvSpPr/>
          <p:nvPr/>
        </p:nvSpPr>
        <p:spPr>
          <a:xfrm>
            <a:off x="6418273" y="261003"/>
            <a:ext cx="1422888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0" b="1">
                <a:solidFill>
                  <a:srgbClr val="FFFF00"/>
                </a:solidFill>
                <a:latin typeface="Arial" panose="020B0604020202020204" pitchFamily="34" charset="0"/>
              </a:rPr>
              <a:t>Novel Thin-Scintillator Beam Imager</a:t>
            </a:r>
            <a:endParaRPr lang="en-US" sz="5000" b="1"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AB8884-D64F-0641-A518-7618CFE5FC4D}"/>
              </a:ext>
            </a:extLst>
          </p:cNvPr>
          <p:cNvSpPr txBox="1"/>
          <p:nvPr/>
        </p:nvSpPr>
        <p:spPr>
          <a:xfrm>
            <a:off x="7796347" y="1138803"/>
            <a:ext cx="11985261" cy="20366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</a:pPr>
            <a:r>
              <a:rPr lang="en-US" altLang="en-US" sz="2000" b="1" i="1">
                <a:solidFill>
                  <a:schemeClr val="bg1"/>
                </a:solidFill>
              </a:rPr>
              <a:t>P. S. Friedman ---  </a:t>
            </a:r>
            <a:r>
              <a:rPr lang="en-US" altLang="en-US" sz="2000" b="1">
                <a:solidFill>
                  <a:schemeClr val="bg1"/>
                </a:solidFill>
              </a:rPr>
              <a:t>Integrated Sensors, LLC, Ottawa Hills, Ohio</a:t>
            </a:r>
            <a:r>
              <a:rPr lang="en-US" altLang="en-US" sz="2000" b="1" i="1">
                <a:solidFill>
                  <a:schemeClr val="bg1"/>
                </a:solidFill>
              </a:rPr>
              <a:t>               </a:t>
            </a:r>
          </a:p>
          <a:p>
            <a:pPr algn="ctr">
              <a:lnSpc>
                <a:spcPct val="80000"/>
              </a:lnSpc>
              <a:spcBef>
                <a:spcPct val="0"/>
              </a:spcBef>
            </a:pPr>
            <a:endParaRPr lang="en-US" altLang="en-US" sz="2000" b="1" i="1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  <a:spcBef>
                <a:spcPct val="0"/>
              </a:spcBef>
            </a:pPr>
            <a:r>
              <a:rPr lang="en-US" altLang="en-US" sz="2000" b="1" i="1">
                <a:solidFill>
                  <a:schemeClr val="bg1"/>
                </a:solidFill>
              </a:rPr>
              <a:t>D. S. Levin, N. Ristow, C. Ferretti --- </a:t>
            </a:r>
            <a:r>
              <a:rPr lang="en-US" altLang="en-US" sz="2000" b="1">
                <a:solidFill>
                  <a:schemeClr val="bg1"/>
                </a:solidFill>
              </a:rPr>
              <a:t>University of Michigan, Department of Physics, Ann Arbor, MI</a:t>
            </a:r>
          </a:p>
          <a:p>
            <a:pPr algn="ctr">
              <a:lnSpc>
                <a:spcPct val="80000"/>
              </a:lnSpc>
              <a:spcBef>
                <a:spcPct val="0"/>
              </a:spcBef>
            </a:pPr>
            <a:endParaRPr lang="en-US" altLang="en-US" sz="2000" b="1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  <a:spcBef>
                <a:spcPct val="0"/>
              </a:spcBef>
            </a:pPr>
            <a:r>
              <a:rPr lang="en-US" altLang="en-US" sz="2000" b="1" i="1">
                <a:solidFill>
                  <a:schemeClr val="bg1"/>
                </a:solidFill>
              </a:rPr>
              <a:t>T. N. Ginter, M. </a:t>
            </a:r>
            <a:r>
              <a:rPr lang="en-US" altLang="en-US" sz="2000" b="1" i="1" err="1">
                <a:solidFill>
                  <a:schemeClr val="bg1"/>
                </a:solidFill>
              </a:rPr>
              <a:t>Cortesi</a:t>
            </a:r>
            <a:r>
              <a:rPr lang="en-US" altLang="en-US" sz="2000" b="1" i="1">
                <a:solidFill>
                  <a:schemeClr val="bg1"/>
                </a:solidFill>
              </a:rPr>
              <a:t> --- </a:t>
            </a:r>
            <a:r>
              <a:rPr lang="en-US" altLang="en-US" sz="2000" b="1">
                <a:solidFill>
                  <a:schemeClr val="bg1"/>
                </a:solidFill>
              </a:rPr>
              <a:t>Michigan State University, Facility for Rare Isotope Beams (FRIB), E. Lansing, MI  </a:t>
            </a:r>
          </a:p>
          <a:p>
            <a:pPr algn="ctr">
              <a:lnSpc>
                <a:spcPct val="80000"/>
              </a:lnSpc>
              <a:spcBef>
                <a:spcPct val="0"/>
              </a:spcBef>
            </a:pPr>
            <a:endParaRPr lang="en-US" sz="2000" b="1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  <a:spcBef>
                <a:spcPct val="0"/>
              </a:spcBef>
            </a:pPr>
            <a:r>
              <a:rPr lang="en-US" sz="2000" b="1" i="1">
                <a:solidFill>
                  <a:schemeClr val="bg1"/>
                </a:solidFill>
              </a:rPr>
              <a:t>V. </a:t>
            </a:r>
            <a:r>
              <a:rPr lang="en-US" sz="2000" b="1" i="1" err="1">
                <a:solidFill>
                  <a:schemeClr val="bg1"/>
                </a:solidFill>
              </a:rPr>
              <a:t>Bashkirov</a:t>
            </a:r>
            <a:r>
              <a:rPr lang="en-US" sz="2000" b="1" i="1">
                <a:solidFill>
                  <a:schemeClr val="bg1"/>
                </a:solidFill>
              </a:rPr>
              <a:t>,  R. Schulte</a:t>
            </a:r>
            <a:r>
              <a:rPr lang="en-US" sz="2000" b="1">
                <a:solidFill>
                  <a:schemeClr val="bg1"/>
                </a:solidFill>
              </a:rPr>
              <a:t>  ---  Loma Linda University, School of Medicine, Loma Linda, CA</a:t>
            </a:r>
            <a:endParaRPr lang="en-US" altLang="en-US" sz="1750" b="1"/>
          </a:p>
          <a:p>
            <a:pPr>
              <a:lnSpc>
                <a:spcPct val="80000"/>
              </a:lnSpc>
              <a:spcBef>
                <a:spcPct val="0"/>
              </a:spcBef>
            </a:pPr>
            <a:endParaRPr lang="en-US" altLang="en-US" sz="1750">
              <a:solidFill>
                <a:srgbClr val="FFFF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B242911-25D2-574B-9D13-2455FD19BC61}"/>
              </a:ext>
            </a:extLst>
          </p:cNvPr>
          <p:cNvSpPr txBox="1"/>
          <p:nvPr/>
        </p:nvSpPr>
        <p:spPr>
          <a:xfrm>
            <a:off x="13948139" y="3442081"/>
            <a:ext cx="12358011" cy="1304972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FF00"/>
                </a:solidFill>
              </a:rPr>
              <a:t>Particle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200" dirty="0">
                <a:solidFill>
                  <a:srgbClr val="FFFF00"/>
                </a:solidFill>
              </a:rPr>
              <a:t>beam imaging monitor uses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2200" dirty="0">
                <a:solidFill>
                  <a:srgbClr val="FFFF00"/>
                </a:solidFill>
              </a:rPr>
              <a:t>2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2200" b="1" i="1" u="sng" dirty="0">
                <a:solidFill>
                  <a:srgbClr val="FFFF00"/>
                </a:solidFill>
              </a:rPr>
              <a:t>novel</a:t>
            </a:r>
            <a:r>
              <a:rPr lang="en-US" sz="2200" dirty="0">
                <a:solidFill>
                  <a:srgbClr val="FFFF00"/>
                </a:solidFill>
              </a:rPr>
              <a:t> scintillators</a:t>
            </a:r>
            <a:r>
              <a:rPr lang="en-US" sz="1200" dirty="0">
                <a:solidFill>
                  <a:srgbClr val="FFFF00"/>
                </a:solidFill>
              </a:rPr>
              <a:t> </a:t>
            </a:r>
            <a:r>
              <a:rPr lang="en-US" sz="2200" dirty="0">
                <a:solidFill>
                  <a:srgbClr val="FFFF00"/>
                </a:solidFill>
              </a:rPr>
              <a:t>+</a:t>
            </a:r>
            <a:r>
              <a:rPr lang="en-US" sz="1200" dirty="0">
                <a:solidFill>
                  <a:srgbClr val="FFFF00"/>
                </a:solidFill>
              </a:rPr>
              <a:t> </a:t>
            </a:r>
            <a:r>
              <a:rPr lang="en-US" sz="2200" dirty="0">
                <a:solidFill>
                  <a:srgbClr val="FFFF00"/>
                </a:solidFill>
              </a:rPr>
              <a:t>machine vision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2200" dirty="0">
                <a:solidFill>
                  <a:srgbClr val="FFFF00"/>
                </a:solidFill>
              </a:rPr>
              <a:t>CMOS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2200" dirty="0">
                <a:solidFill>
                  <a:srgbClr val="FFFF00"/>
                </a:solidFill>
              </a:rPr>
              <a:t>camera</a:t>
            </a:r>
            <a:r>
              <a:rPr lang="en-US" sz="1200" dirty="0">
                <a:solidFill>
                  <a:srgbClr val="FFFF00"/>
                </a:solidFill>
              </a:rPr>
              <a:t> </a:t>
            </a:r>
            <a:r>
              <a:rPr lang="en-US" sz="2200" dirty="0">
                <a:solidFill>
                  <a:srgbClr val="FFFF00"/>
                </a:solidFill>
              </a:rPr>
              <a:t>+</a:t>
            </a:r>
            <a:r>
              <a:rPr lang="en-US" sz="1200" dirty="0">
                <a:solidFill>
                  <a:srgbClr val="FFFF00"/>
                </a:solidFill>
              </a:rPr>
              <a:t> </a:t>
            </a:r>
            <a:r>
              <a:rPr lang="en-US" sz="2200" dirty="0">
                <a:solidFill>
                  <a:srgbClr val="FFFF00"/>
                </a:solidFill>
              </a:rPr>
              <a:t>large aperture lens </a:t>
            </a:r>
          </a:p>
          <a:p>
            <a:endParaRPr lang="en-US" sz="2000" dirty="0">
              <a:solidFill>
                <a:srgbClr val="FFFF00"/>
              </a:solidFill>
            </a:endParaRPr>
          </a:p>
          <a:p>
            <a:r>
              <a:rPr lang="en-US" sz="2000" u="sng" dirty="0">
                <a:solidFill>
                  <a:srgbClr val="FFFF00"/>
                </a:solidFill>
              </a:rPr>
              <a:t>Scintillators:</a:t>
            </a:r>
          </a:p>
          <a:p>
            <a:endParaRPr lang="en-US" sz="800" dirty="0">
              <a:solidFill>
                <a:srgbClr val="FFFF00"/>
              </a:solidFill>
            </a:endParaRPr>
          </a:p>
          <a:p>
            <a:r>
              <a:rPr lang="en-US" sz="2000" dirty="0">
                <a:solidFill>
                  <a:srgbClr val="FFFF00"/>
                </a:solidFill>
              </a:rPr>
              <a:t>Type  1 - </a:t>
            </a:r>
            <a:r>
              <a:rPr lang="en-US" sz="2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PM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>
                <a:solidFill>
                  <a:srgbClr val="FFFF00"/>
                </a:solidFill>
                <a:sym typeface="Wingdings" pitchFamily="2" charset="2"/>
              </a:rPr>
              <a:t> </a:t>
            </a:r>
            <a:r>
              <a:rPr lang="en-US" sz="2000" dirty="0">
                <a:solidFill>
                  <a:srgbClr val="FFFF00"/>
                </a:solidFill>
              </a:rPr>
              <a:t>An ultra-thin, semi-crystalline </a:t>
            </a:r>
            <a:r>
              <a:rPr lang="en-US" sz="2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</a:t>
            </a:r>
            <a:r>
              <a:rPr lang="en-US" sz="2000" dirty="0">
                <a:solidFill>
                  <a:srgbClr val="FFFF00"/>
                </a:solidFill>
              </a:rPr>
              <a:t>olymer </a:t>
            </a:r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</a:t>
            </a:r>
            <a:r>
              <a:rPr lang="en-US" sz="2000" dirty="0">
                <a:solidFill>
                  <a:srgbClr val="FFFF00"/>
                </a:solidFill>
              </a:rPr>
              <a:t>aterial: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demonstrated for nuclear physics &amp; medical imaging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hazy material</a:t>
            </a:r>
            <a:r>
              <a:rPr lang="en-US" sz="2000" dirty="0">
                <a:solidFill>
                  <a:srgbClr val="FFFF00"/>
                </a:solidFill>
                <a:sym typeface="Wingdings" pitchFamily="2" charset="2"/>
              </a:rPr>
              <a:t>, no</a:t>
            </a:r>
            <a:r>
              <a:rPr lang="en-US" sz="2000" dirty="0">
                <a:solidFill>
                  <a:srgbClr val="FFFF00"/>
                </a:solidFill>
              </a:rPr>
              <a:t> total internal reflection (T.I.R),</a:t>
            </a:r>
            <a:r>
              <a:rPr lang="en-US" sz="2000" dirty="0">
                <a:solidFill>
                  <a:srgbClr val="FFFF00"/>
                </a:solidFill>
                <a:sym typeface="Wingdings" pitchFamily="2" charset="2"/>
              </a:rPr>
              <a:t> </a:t>
            </a:r>
            <a:r>
              <a:rPr lang="en-US" sz="2000" dirty="0">
                <a:solidFill>
                  <a:srgbClr val="FFFF00"/>
                </a:solidFill>
              </a:rPr>
              <a:t>photons escape from surface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reduced back surface reflection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radiation damage resistance,</a:t>
            </a:r>
            <a:r>
              <a:rPr lang="en-US" sz="2000" dirty="0">
                <a:solidFill>
                  <a:srgbClr val="FFFF00"/>
                </a:solidFill>
                <a:sym typeface="Wingdings" pitchFamily="2" charset="2"/>
              </a:rPr>
              <a:t> </a:t>
            </a:r>
            <a:r>
              <a:rPr lang="en-US" sz="2000" dirty="0">
                <a:solidFill>
                  <a:srgbClr val="FFFF00"/>
                </a:solidFill>
              </a:rPr>
              <a:t>superior to  plastic scintillators such as BC-400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available thickness from </a:t>
            </a:r>
            <a:r>
              <a: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en-US" sz="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FFFF00"/>
                </a:solidFill>
              </a:rPr>
              <a:t>2 µm to 250 µm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higher light-yield than PVT (</a:t>
            </a:r>
            <a:r>
              <a:rPr lang="en-US" sz="2000" dirty="0" err="1">
                <a:solidFill>
                  <a:srgbClr val="FFFF00"/>
                </a:solidFill>
              </a:rPr>
              <a:t>polyvinyltoluene</a:t>
            </a:r>
            <a:r>
              <a:rPr lang="en-US" sz="2000" dirty="0">
                <a:solidFill>
                  <a:srgbClr val="FFFF00"/>
                </a:solidFill>
              </a:rPr>
              <a:t>) and PS (polystyrene) based plastic scintillators </a:t>
            </a:r>
          </a:p>
          <a:p>
            <a:endParaRPr lang="en-US" sz="2000" dirty="0">
              <a:solidFill>
                <a:srgbClr val="FFFF00"/>
              </a:solidFill>
            </a:endParaRPr>
          </a:p>
          <a:p>
            <a:r>
              <a:rPr lang="en-US" sz="2000" dirty="0">
                <a:solidFill>
                  <a:srgbClr val="FFFF00"/>
                </a:solidFill>
              </a:rPr>
              <a:t>Type 2 - </a:t>
            </a:r>
            <a:r>
              <a:rPr lang="en-US" sz="2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HM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>
                <a:solidFill>
                  <a:srgbClr val="FFFF00"/>
                </a:solidFill>
                <a:sym typeface="Wingdings" pitchFamily="2" charset="2"/>
              </a:rPr>
              <a:t>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</a:t>
            </a:r>
            <a:r>
              <a:rPr lang="en-US" sz="2000" dirty="0">
                <a:solidFill>
                  <a:srgbClr val="FFFF00"/>
                </a:solidFill>
              </a:rPr>
              <a:t>ybrid  </a:t>
            </a:r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</a:t>
            </a:r>
            <a:r>
              <a:rPr lang="en-US" sz="2000" dirty="0">
                <a:solidFill>
                  <a:srgbClr val="FFFF00"/>
                </a:solidFill>
              </a:rPr>
              <a:t>ultilayer scintillator:	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demonstrated for nuclear physics &amp; medical imaging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reduced back surface reflection, no T.I.R.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variety of time constants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thickness from 200-400 µm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high light yield  </a:t>
            </a:r>
            <a:r>
              <a:rPr lang="en-US" sz="2000" dirty="0">
                <a:solidFill>
                  <a:srgbClr val="FFFF00"/>
                </a:solidFill>
                <a:sym typeface="Wingdings" pitchFamily="2" charset="2"/>
              </a:rPr>
              <a:t>&gt; 5 times light yield of BC-400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  <a:sym typeface="Wingdings" pitchFamily="2" charset="2"/>
              </a:rPr>
              <a:t>Lambertian radiator --&gt; angular independence of emitted light intensity</a:t>
            </a:r>
            <a:endParaRPr lang="en-US" sz="3125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  <a:p>
            <a:r>
              <a:rPr lang="en-US" sz="2000" u="sng" dirty="0">
                <a:solidFill>
                  <a:srgbClr val="FFFF00"/>
                </a:solidFill>
              </a:rPr>
              <a:t>Cameras:</a:t>
            </a:r>
          </a:p>
          <a:p>
            <a:endParaRPr lang="en-US" sz="800" u="sng" dirty="0">
              <a:solidFill>
                <a:srgbClr val="FFFF00"/>
              </a:solidFill>
            </a:endParaRPr>
          </a:p>
          <a:p>
            <a:pPr algn="just"/>
            <a:r>
              <a:rPr lang="en-US" sz="2000" b="1" i="1" dirty="0">
                <a:solidFill>
                  <a:srgbClr val="FFFF00"/>
                </a:solidFill>
              </a:rPr>
              <a:t>Standard</a:t>
            </a:r>
            <a:r>
              <a:rPr lang="en-US" sz="2000" dirty="0">
                <a:solidFill>
                  <a:srgbClr val="FFFF00"/>
                </a:solidFill>
              </a:rPr>
              <a:t> option: low cost CMOS machine vision camera from many tested:</a:t>
            </a:r>
          </a:p>
          <a:p>
            <a:pPr marL="1385888" lvl="2" indent="-357188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relatively large pixel size</a:t>
            </a:r>
          </a:p>
          <a:p>
            <a:pPr marL="1385888" lvl="2" indent="-357188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improved pixel Q.E.</a:t>
            </a:r>
          </a:p>
          <a:p>
            <a:pPr marL="1385888" lvl="2" indent="-357188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improved pixel-to-pixel noise uniformity</a:t>
            </a:r>
          </a:p>
          <a:p>
            <a:pPr marL="1385888" lvl="2" indent="-357188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improved photon angular acceptance at smallest </a:t>
            </a:r>
            <a:r>
              <a:rPr lang="en-US" sz="20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lang="en-US" sz="2000" dirty="0">
                <a:solidFill>
                  <a:srgbClr val="FFFF00"/>
                </a:solidFill>
              </a:rPr>
              <a:t>-number </a:t>
            </a:r>
          </a:p>
          <a:p>
            <a:pPr marL="1385888" lvl="2" indent="-357188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r</a:t>
            </a:r>
            <a:r>
              <a:rPr lang="en-US" sz="2000" dirty="0">
                <a:solidFill>
                  <a:srgbClr val="FFFF00"/>
                </a:solidFill>
                <a:sym typeface="Wingdings" pitchFamily="2" charset="2"/>
              </a:rPr>
              <a:t>esult </a:t>
            </a:r>
            <a:r>
              <a:rPr lang="en-US" sz="2000" dirty="0">
                <a:solidFill>
                  <a:srgbClr val="FFFF00"/>
                </a:solidFill>
              </a:rPr>
              <a:t> twice the ADC signal with better noise characteristics</a:t>
            </a:r>
          </a:p>
          <a:p>
            <a:pPr algn="just"/>
            <a:endParaRPr lang="en-US" sz="2000" dirty="0">
              <a:solidFill>
                <a:srgbClr val="FFFF00"/>
              </a:solidFill>
            </a:endParaRPr>
          </a:p>
          <a:p>
            <a:pPr algn="just"/>
            <a:r>
              <a:rPr lang="en-US" sz="2000" b="1" i="1" dirty="0">
                <a:solidFill>
                  <a:srgbClr val="FFFF00"/>
                </a:solidFill>
              </a:rPr>
              <a:t>Alternative</a:t>
            </a:r>
            <a:r>
              <a:rPr lang="en-US" sz="2000" dirty="0">
                <a:solidFill>
                  <a:srgbClr val="FFFF00"/>
                </a:solidFill>
              </a:rPr>
              <a:t> option: </a:t>
            </a:r>
            <a:r>
              <a:rPr lang="en-US" sz="2000" u="sng" dirty="0" err="1">
                <a:solidFill>
                  <a:srgbClr val="FFFF00"/>
                </a:solidFill>
              </a:rPr>
              <a:t>sCMOS</a:t>
            </a:r>
            <a:r>
              <a:rPr lang="en-US" sz="2000" dirty="0">
                <a:solidFill>
                  <a:srgbClr val="FFFF00"/>
                </a:solidFill>
              </a:rPr>
              <a:t> camera with  low noise (0.7 e) + high sensitivity 16 bits, but at much higher cost</a:t>
            </a:r>
          </a:p>
          <a:p>
            <a:pPr marL="928688" lvl="1" indent="-357188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00"/>
              </a:solidFill>
            </a:endParaRPr>
          </a:p>
          <a:p>
            <a:pPr algn="just"/>
            <a:r>
              <a:rPr lang="en-US" sz="2000" u="sng" dirty="0">
                <a:solidFill>
                  <a:srgbClr val="FFFF00"/>
                </a:solidFill>
              </a:rPr>
              <a:t>Lens: </a:t>
            </a:r>
            <a:r>
              <a:rPr lang="en-US" sz="2000" dirty="0">
                <a:solidFill>
                  <a:srgbClr val="FFFF00"/>
                </a:solidFill>
              </a:rPr>
              <a:t> Ultrafast </a:t>
            </a:r>
            <a:r>
              <a:rPr lang="en-US" sz="20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lang="en-US" sz="2000" dirty="0">
                <a:solidFill>
                  <a:srgbClr val="FFFF00"/>
                </a:solidFill>
              </a:rPr>
              <a:t>/0.9 aperture</a:t>
            </a:r>
          </a:p>
          <a:p>
            <a:pPr marL="357188" indent="-357188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00"/>
              </a:solidFill>
            </a:endParaRPr>
          </a:p>
          <a:p>
            <a:pPr algn="just"/>
            <a:r>
              <a:rPr lang="en-US" sz="2000" u="sng" dirty="0">
                <a:solidFill>
                  <a:srgbClr val="FFFF00"/>
                </a:solidFill>
              </a:rPr>
              <a:t>Capability:</a:t>
            </a:r>
            <a:r>
              <a:rPr lang="en-US" sz="2000" dirty="0">
                <a:solidFill>
                  <a:srgbClr val="FFFF00"/>
                </a:solidFill>
              </a:rPr>
              <a:t>  Single-particle imaging for protons &amp; ions: alphas in lab, </a:t>
            </a:r>
            <a:r>
              <a:rPr lang="en-US" sz="2000" i="1" dirty="0">
                <a:solidFill>
                  <a:srgbClr val="FFFF00"/>
                </a:solidFill>
              </a:rPr>
              <a:t>heavy-ions</a:t>
            </a:r>
            <a:r>
              <a:rPr lang="en-US" sz="2000" dirty="0">
                <a:solidFill>
                  <a:srgbClr val="FFFF00"/>
                </a:solidFill>
              </a:rPr>
              <a:t> at FRIB </a:t>
            </a:r>
          </a:p>
          <a:p>
            <a:pPr marL="357188" indent="-357188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00"/>
              </a:solidFill>
            </a:endParaRPr>
          </a:p>
          <a:p>
            <a:pPr algn="just"/>
            <a:r>
              <a:rPr lang="en-US" sz="2000" u="sng" dirty="0">
                <a:solidFill>
                  <a:srgbClr val="FFFF00"/>
                </a:solidFill>
              </a:rPr>
              <a:t>Real-time beamline tuning/monitoring for nuclear physics: analysis and display updated at 1 Hz</a:t>
            </a:r>
          </a:p>
          <a:p>
            <a:pPr marL="1271588" lvl="2" indent="-357188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includes corrections for: noisy pixels, depth-of-field distortion, background subtraction, perspective view transformations</a:t>
            </a:r>
          </a:p>
          <a:p>
            <a:pPr marL="1271588" lvl="2" indent="-357188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internal calibrations with UV-LEDs and UV-photodiode readout</a:t>
            </a:r>
          </a:p>
          <a:p>
            <a:pPr marL="1271588" lvl="2" indent="-357188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scintillators can quickly be shifted in/out of beam without breaking vacuum </a:t>
            </a:r>
          </a:p>
          <a:p>
            <a:pPr marL="1271588" lvl="2" indent="-357188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six scintillators includes </a:t>
            </a:r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HM</a:t>
            </a:r>
            <a:r>
              <a:rPr lang="en-US" sz="2000" dirty="0">
                <a:solidFill>
                  <a:srgbClr val="FFFF00"/>
                </a:solidFill>
              </a:rPr>
              <a:t> type and several thickness of </a:t>
            </a:r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PM</a:t>
            </a:r>
            <a:r>
              <a:rPr lang="en-US" sz="2000" dirty="0">
                <a:solidFill>
                  <a:srgbClr val="FFFF00"/>
                </a:solidFill>
              </a:rPr>
              <a:t> type, plus a reference </a:t>
            </a:r>
            <a:r>
              <a:rPr lang="en-US" sz="2000" dirty="0" err="1">
                <a:solidFill>
                  <a:srgbClr val="FFFF00"/>
                </a:solidFill>
              </a:rPr>
              <a:t>CsI</a:t>
            </a:r>
            <a:r>
              <a:rPr lang="en-US" sz="2000" dirty="0">
                <a:solidFill>
                  <a:srgbClr val="FFFF00"/>
                </a:solidFill>
              </a:rPr>
              <a:t>(</a:t>
            </a:r>
            <a:r>
              <a:rPr lang="en-US" sz="2000" dirty="0" err="1">
                <a:solidFill>
                  <a:srgbClr val="FFFF00"/>
                </a:solidFill>
              </a:rPr>
              <a:t>Ti</a:t>
            </a:r>
            <a:r>
              <a:rPr lang="en-US" sz="2000" dirty="0">
                <a:solidFill>
                  <a:srgbClr val="FFFF00"/>
                </a:solidFill>
              </a:rPr>
              <a:t>) </a:t>
            </a:r>
          </a:p>
          <a:p>
            <a:pPr marL="1271588" lvl="2" indent="-357188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display of beam centroids, widths vs. time, current 2D centroid,  intensity, ADC spectrum, etc.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EF42932-475F-3740-8B0E-BC022888C588}"/>
              </a:ext>
            </a:extLst>
          </p:cNvPr>
          <p:cNvGrpSpPr/>
          <p:nvPr/>
        </p:nvGrpSpPr>
        <p:grpSpPr>
          <a:xfrm>
            <a:off x="4643376" y="3473449"/>
            <a:ext cx="9009154" cy="7924005"/>
            <a:chOff x="673481" y="3383280"/>
            <a:chExt cx="5442448" cy="4517760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478CF7C9-D287-4345-85DD-57FAF5D1101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34" t="2792" r="27067" b="7677"/>
            <a:stretch/>
          </p:blipFill>
          <p:spPr bwMode="auto">
            <a:xfrm>
              <a:off x="673481" y="3383280"/>
              <a:ext cx="5442448" cy="4517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AA95B31-0828-C64D-B816-5ED6687D1CE0}"/>
                </a:ext>
              </a:extLst>
            </p:cNvPr>
            <p:cNvSpPr txBox="1"/>
            <p:nvPr/>
          </p:nvSpPr>
          <p:spPr>
            <a:xfrm>
              <a:off x="4216065" y="4146161"/>
              <a:ext cx="1091798" cy="228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  Camera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3916D75-EB78-DE45-9414-7BF73F5CB705}"/>
                </a:ext>
              </a:extLst>
            </p:cNvPr>
            <p:cNvSpPr txBox="1"/>
            <p:nvPr/>
          </p:nvSpPr>
          <p:spPr>
            <a:xfrm>
              <a:off x="4368423" y="4438548"/>
              <a:ext cx="787083" cy="649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F/0.9 lens</a:t>
              </a:r>
            </a:p>
            <a:p>
              <a:endParaRPr lang="en-US" sz="2800" dirty="0"/>
            </a:p>
            <a:p>
              <a:r>
                <a:rPr lang="en-US" sz="2000" dirty="0"/>
                <a:t>Lens hood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82AFF3E-D5B7-674C-AF81-9E127BF1BE42}"/>
                </a:ext>
              </a:extLst>
            </p:cNvPr>
            <p:cNvSpPr txBox="1"/>
            <p:nvPr/>
          </p:nvSpPr>
          <p:spPr>
            <a:xfrm>
              <a:off x="4561402" y="5227357"/>
              <a:ext cx="1461724" cy="258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Scintillator “ladder”</a:t>
              </a:r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5C283892-5FD1-CE4B-BBDF-7067C392CF37}"/>
                </a:ext>
              </a:extLst>
            </p:cNvPr>
            <p:cNvCxnSpPr>
              <a:cxnSpLocks/>
              <a:stCxn id="12" idx="2"/>
            </p:cNvCxnSpPr>
            <p:nvPr/>
          </p:nvCxnSpPr>
          <p:spPr>
            <a:xfrm flipH="1">
              <a:off x="4687668" y="5486052"/>
              <a:ext cx="604596" cy="90954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C5FCC49-31DF-6043-AA44-42E08129B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6769" y="11773789"/>
            <a:ext cx="6195926" cy="663225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09877DA-B520-5944-9476-01F94D1CC02E}"/>
              </a:ext>
            </a:extLst>
          </p:cNvPr>
          <p:cNvSpPr txBox="1"/>
          <p:nvPr/>
        </p:nvSpPr>
        <p:spPr>
          <a:xfrm>
            <a:off x="9196126" y="12101826"/>
            <a:ext cx="23142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Alternate beamline monitor with scintillator film roll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118948-DEB1-5741-BAD1-91455E764CF6}"/>
              </a:ext>
            </a:extLst>
          </p:cNvPr>
          <p:cNvSpPr txBox="1"/>
          <p:nvPr/>
        </p:nvSpPr>
        <p:spPr>
          <a:xfrm>
            <a:off x="5101436" y="6653205"/>
            <a:ext cx="3204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Instrument staged at FRIB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486FF31-318C-1848-AD02-549131AAFE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292" y="20686865"/>
            <a:ext cx="10642171" cy="4390344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7D52492-D2A1-4746-8FCF-AB72724EA370}"/>
              </a:ext>
            </a:extLst>
          </p:cNvPr>
          <p:cNvCxnSpPr>
            <a:cxnSpLocks/>
          </p:cNvCxnSpPr>
          <p:nvPr/>
        </p:nvCxnSpPr>
        <p:spPr>
          <a:xfrm>
            <a:off x="1036710" y="3175451"/>
            <a:ext cx="25118325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4C654C4-B512-2C41-A7B7-10C58BDF8530}"/>
              </a:ext>
            </a:extLst>
          </p:cNvPr>
          <p:cNvSpPr txBox="1"/>
          <p:nvPr/>
        </p:nvSpPr>
        <p:spPr>
          <a:xfrm>
            <a:off x="2285170" y="20152441"/>
            <a:ext cx="84912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FFFF00"/>
                </a:solidFill>
              </a:rPr>
              <a:t>190 µm thick </a:t>
            </a:r>
            <a:r>
              <a:rPr lang="en-US" sz="2200" b="1">
                <a:solidFill>
                  <a:schemeClr val="accent2">
                    <a:lumMod val="60000"/>
                    <a:lumOff val="40000"/>
                  </a:schemeClr>
                </a:solidFill>
              </a:rPr>
              <a:t>PM</a:t>
            </a:r>
            <a:r>
              <a:rPr lang="en-US" sz="2000">
                <a:solidFill>
                  <a:srgbClr val="FFFF00"/>
                </a:solidFill>
              </a:rPr>
              <a:t> scintillator                           vs.                       200 µm thick BC-400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AEDF68-C9FD-FC4F-96A7-665B6D680B13}"/>
              </a:ext>
            </a:extLst>
          </p:cNvPr>
          <p:cNvSpPr/>
          <p:nvPr/>
        </p:nvSpPr>
        <p:spPr>
          <a:xfrm>
            <a:off x="1057884" y="25491672"/>
            <a:ext cx="5678865" cy="193899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FFFF00"/>
                </a:solidFill>
              </a:rPr>
              <a:t>Test conditions:</a:t>
            </a:r>
          </a:p>
          <a:p>
            <a:pPr marL="357188" indent="-357188">
              <a:buFont typeface="Arial" panose="020B0604020202020204" pitchFamily="34" charset="0"/>
              <a:buChar char="•"/>
            </a:pPr>
            <a:r>
              <a:rPr lang="en-US" sz="2000" baseline="30000">
                <a:solidFill>
                  <a:srgbClr val="FFFF00"/>
                </a:solidFill>
              </a:rPr>
              <a:t>90</a:t>
            </a:r>
            <a:r>
              <a:rPr lang="en-US" sz="2000">
                <a:solidFill>
                  <a:srgbClr val="FFFF00"/>
                </a:solidFill>
              </a:rPr>
              <a:t>Sr </a:t>
            </a:r>
            <a:r>
              <a:rPr lang="en-US" sz="2000" b="1" i="1">
                <a:solidFill>
                  <a:srgbClr val="FFFF00"/>
                </a:solidFill>
              </a:rPr>
              <a:t>beta</a:t>
            </a:r>
            <a:r>
              <a:rPr lang="en-US" sz="2000">
                <a:solidFill>
                  <a:srgbClr val="FFFF00"/>
                </a:solidFill>
              </a:rPr>
              <a:t> source (2 MHz/cm</a:t>
            </a:r>
            <a:r>
              <a:rPr lang="en-US" sz="2000" baseline="30000">
                <a:solidFill>
                  <a:srgbClr val="FFFF00"/>
                </a:solidFill>
              </a:rPr>
              <a:t>2</a:t>
            </a:r>
            <a:r>
              <a:rPr lang="en-US" sz="2000">
                <a:solidFill>
                  <a:srgbClr val="FFFF00"/>
                </a:solidFill>
              </a:rPr>
              <a:t>)</a:t>
            </a:r>
            <a:endParaRPr lang="en-US" sz="2000" baseline="30000">
              <a:solidFill>
                <a:srgbClr val="FFFF00"/>
              </a:solidFill>
            </a:endParaRPr>
          </a:p>
          <a:p>
            <a:pPr marL="357188" indent="-357188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00"/>
                </a:solidFill>
              </a:rPr>
              <a:t>3 mm diameter collimated beam   </a:t>
            </a:r>
          </a:p>
          <a:p>
            <a:pPr marL="357188" indent="-357188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00"/>
                </a:solidFill>
              </a:rPr>
              <a:t>energy loss =  0.05 MeV</a:t>
            </a:r>
          </a:p>
          <a:p>
            <a:pPr marL="357188" indent="-357188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00"/>
                </a:solidFill>
              </a:rPr>
              <a:t>camera: 3 MP, 1.3 e RMS noise, gain 24 </a:t>
            </a:r>
            <a:r>
              <a:rPr lang="en-US" sz="2000" err="1">
                <a:solidFill>
                  <a:srgbClr val="FFFF00"/>
                </a:solidFill>
              </a:rPr>
              <a:t>db</a:t>
            </a:r>
            <a:endParaRPr lang="en-US" sz="2000">
              <a:solidFill>
                <a:srgbClr val="FFFF00"/>
              </a:solidFill>
            </a:endParaRPr>
          </a:p>
          <a:p>
            <a:pPr marL="357188" indent="-357188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00"/>
                </a:solidFill>
              </a:rPr>
              <a:t>1 sec exposure and f/0.9 lens 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B34D7F6-C379-9246-BDCF-AD546959AA9D}"/>
              </a:ext>
            </a:extLst>
          </p:cNvPr>
          <p:cNvSpPr txBox="1"/>
          <p:nvPr/>
        </p:nvSpPr>
        <p:spPr>
          <a:xfrm>
            <a:off x="6595965" y="25501678"/>
            <a:ext cx="6456757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FFFF00"/>
                </a:solidFill>
              </a:rPr>
              <a:t>Signals</a:t>
            </a:r>
            <a:r>
              <a:rPr lang="en-US" sz="2000">
                <a:solidFill>
                  <a:srgbClr val="FFFF00"/>
                </a:solidFill>
                <a:sym typeface="Wingdings" pitchFamily="2" charset="2"/>
              </a:rPr>
              <a:t>:</a:t>
            </a:r>
            <a:endParaRPr lang="en-US" sz="2000">
              <a:solidFill>
                <a:srgbClr val="FFFF00"/>
              </a:solidFill>
            </a:endParaRPr>
          </a:p>
          <a:p>
            <a:pPr marL="357188" indent="-357188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00"/>
                </a:solidFill>
              </a:rPr>
              <a:t> </a:t>
            </a:r>
            <a:r>
              <a:rPr lang="en-US" sz="20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en-US" sz="8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>
                <a:solidFill>
                  <a:srgbClr val="FFFF00"/>
                </a:solidFill>
              </a:rPr>
              <a:t>250 ADC counts in </a:t>
            </a:r>
            <a:r>
              <a:rPr lang="en-US" sz="2200" b="1">
                <a:solidFill>
                  <a:schemeClr val="accent2">
                    <a:lumMod val="60000"/>
                    <a:lumOff val="40000"/>
                  </a:schemeClr>
                </a:solidFill>
              </a:rPr>
              <a:t>PM</a:t>
            </a:r>
            <a:r>
              <a:rPr lang="en-US" sz="2000">
                <a:solidFill>
                  <a:srgbClr val="FFFF00"/>
                </a:solidFill>
              </a:rPr>
              <a:t> vs &lt;</a:t>
            </a:r>
            <a:r>
              <a:rPr lang="en-US" sz="1000">
                <a:solidFill>
                  <a:srgbClr val="FFFF00"/>
                </a:solidFill>
              </a:rPr>
              <a:t> </a:t>
            </a:r>
            <a:r>
              <a:rPr lang="en-US" sz="2000">
                <a:solidFill>
                  <a:srgbClr val="FFFF00"/>
                </a:solidFill>
              </a:rPr>
              <a:t>100 ADC counts in BC-400</a:t>
            </a:r>
          </a:p>
          <a:p>
            <a:pPr marL="357188" indent="-357188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00"/>
                </a:solidFill>
              </a:rPr>
              <a:t>  much higher hit density recorded in </a:t>
            </a:r>
            <a:r>
              <a:rPr lang="en-US" sz="2200" b="1">
                <a:solidFill>
                  <a:schemeClr val="accent2">
                    <a:lumMod val="60000"/>
                    <a:lumOff val="40000"/>
                  </a:schemeClr>
                </a:solidFill>
              </a:rPr>
              <a:t>PM</a:t>
            </a:r>
            <a:r>
              <a:rPr lang="en-US" sz="2000">
                <a:solidFill>
                  <a:srgbClr val="FFFF00"/>
                </a:solidFill>
              </a:rPr>
              <a:t> scintillator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D977F47-556A-9342-A381-1BE65354881B}"/>
              </a:ext>
            </a:extLst>
          </p:cNvPr>
          <p:cNvSpPr txBox="1"/>
          <p:nvPr/>
        </p:nvSpPr>
        <p:spPr>
          <a:xfrm>
            <a:off x="3185005" y="19510850"/>
            <a:ext cx="77636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>
                <a:solidFill>
                  <a:srgbClr val="FFFF00"/>
                </a:solidFill>
              </a:rPr>
              <a:t> </a:t>
            </a:r>
            <a:r>
              <a:rPr lang="en-US" sz="3000" b="1" u="sng">
                <a:solidFill>
                  <a:schemeClr val="accent2">
                    <a:lumMod val="60000"/>
                    <a:lumOff val="40000"/>
                  </a:schemeClr>
                </a:solidFill>
              </a:rPr>
              <a:t>PM</a:t>
            </a:r>
            <a:r>
              <a:rPr lang="en-US" sz="3000" u="sng">
                <a:solidFill>
                  <a:srgbClr val="FFFF00"/>
                </a:solidFill>
              </a:rPr>
              <a:t>  vs.  BC-400 Scintillator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68B3A49-2412-564D-AA87-52589DE8BCA2}"/>
              </a:ext>
            </a:extLst>
          </p:cNvPr>
          <p:cNvSpPr/>
          <p:nvPr/>
        </p:nvSpPr>
        <p:spPr>
          <a:xfrm>
            <a:off x="460711" y="19241598"/>
            <a:ext cx="12811224" cy="869494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25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C733CEE-472B-CC46-8F5E-31F45F846916}"/>
              </a:ext>
            </a:extLst>
          </p:cNvPr>
          <p:cNvGrpSpPr/>
          <p:nvPr/>
        </p:nvGrpSpPr>
        <p:grpSpPr>
          <a:xfrm>
            <a:off x="377991" y="3442081"/>
            <a:ext cx="5018297" cy="8694940"/>
            <a:chOff x="380512" y="2404191"/>
            <a:chExt cx="4014637" cy="695595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AA2B932-30E6-3E41-BA5A-8E32BE7BC96B}"/>
                </a:ext>
              </a:extLst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413606" y="2404191"/>
              <a:ext cx="3189890" cy="6955952"/>
            </a:xfrm>
            <a:prstGeom prst="rect">
              <a:avLst/>
            </a:prstGeom>
          </p:spPr>
        </p:pic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8202DAF-C29B-7440-887E-39FD53439B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0512" y="4383632"/>
              <a:ext cx="1513516" cy="87479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477EAE7-F88B-8641-948B-19136DEFD06B}"/>
                </a:ext>
              </a:extLst>
            </p:cNvPr>
            <p:cNvSpPr txBox="1"/>
            <p:nvPr/>
          </p:nvSpPr>
          <p:spPr>
            <a:xfrm>
              <a:off x="2977166" y="3121837"/>
              <a:ext cx="1417983" cy="320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/>
                <a:t>beam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4CEEAEB-69E1-9340-9F79-2C61709C12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82767" y="3305565"/>
              <a:ext cx="747130" cy="40147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EF80211A-1E92-4A45-A0D7-11D189726FA4}"/>
              </a:ext>
            </a:extLst>
          </p:cNvPr>
          <p:cNvSpPr txBox="1"/>
          <p:nvPr/>
        </p:nvSpPr>
        <p:spPr>
          <a:xfrm>
            <a:off x="1940011" y="28487374"/>
            <a:ext cx="77636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>
                <a:solidFill>
                  <a:srgbClr val="FFFF00"/>
                </a:solidFill>
              </a:rPr>
              <a:t> </a:t>
            </a:r>
            <a:r>
              <a:rPr lang="en-US" sz="3000" u="sng">
                <a:solidFill>
                  <a:srgbClr val="FFFF00"/>
                </a:solidFill>
              </a:rPr>
              <a:t>Spatial Resolution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4660DE0-0449-724C-953D-F45F9D3A64B1}"/>
              </a:ext>
            </a:extLst>
          </p:cNvPr>
          <p:cNvSpPr txBox="1"/>
          <p:nvPr/>
        </p:nvSpPr>
        <p:spPr>
          <a:xfrm>
            <a:off x="1593196" y="31089430"/>
            <a:ext cx="2033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Beam position Start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5C66CA7-8060-0B44-B043-6AC0A93A8256}"/>
              </a:ext>
            </a:extLst>
          </p:cNvPr>
          <p:cNvSpPr txBox="1"/>
          <p:nvPr/>
        </p:nvSpPr>
        <p:spPr>
          <a:xfrm>
            <a:off x="7948587" y="31047445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Beam position End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7EEF5B4-61B9-B840-920C-C8EDD0B4F5A4}"/>
              </a:ext>
            </a:extLst>
          </p:cNvPr>
          <p:cNvGrpSpPr/>
          <p:nvPr/>
        </p:nvGrpSpPr>
        <p:grpSpPr>
          <a:xfrm>
            <a:off x="577977" y="28266991"/>
            <a:ext cx="11012557" cy="11859253"/>
            <a:chOff x="331304" y="27670540"/>
            <a:chExt cx="11012557" cy="11145078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F5E126EB-DE79-AB4B-8728-38A596182B5F}"/>
                </a:ext>
              </a:extLst>
            </p:cNvPr>
            <p:cNvGrpSpPr/>
            <p:nvPr/>
          </p:nvGrpSpPr>
          <p:grpSpPr>
            <a:xfrm>
              <a:off x="697686" y="28502423"/>
              <a:ext cx="9910561" cy="8210246"/>
              <a:chOff x="665469" y="27895380"/>
              <a:chExt cx="9910561" cy="6970563"/>
            </a:xfrm>
          </p:grpSpPr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25FDB2C1-7A91-3744-9AD4-55F67C8B90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5469" y="27895380"/>
                <a:ext cx="4878855" cy="3159875"/>
              </a:xfrm>
              <a:prstGeom prst="rect">
                <a:avLst/>
              </a:prstGeom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773B1547-BA9C-FF46-8DE7-19F20D0226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74782" y="28074224"/>
                <a:ext cx="2148716" cy="1650605"/>
              </a:xfrm>
              <a:prstGeom prst="rect">
                <a:avLst/>
              </a:prstGeom>
            </p:spPr>
          </p:pic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6B9DB58E-19A7-904D-BFD4-EEF42C1559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71297" y="27930338"/>
                <a:ext cx="4804733" cy="3084216"/>
              </a:xfrm>
              <a:prstGeom prst="rect">
                <a:avLst/>
              </a:prstGeom>
            </p:spPr>
          </p:pic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026FB1D7-FC69-2244-9AE7-D32048A313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89820" y="28074224"/>
                <a:ext cx="2148716" cy="1650605"/>
              </a:xfrm>
              <a:prstGeom prst="rect">
                <a:avLst/>
              </a:prstGeom>
            </p:spPr>
          </p:pic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FCB0D585-82EF-E14E-901C-25CC490FF2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65469" y="31345105"/>
                <a:ext cx="5043272" cy="3277759"/>
              </a:xfrm>
              <a:prstGeom prst="rect">
                <a:avLst/>
              </a:prstGeom>
            </p:spPr>
          </p:pic>
          <p:pic>
            <p:nvPicPr>
              <p:cNvPr id="53" name="Picture 52" descr="Chart, histogram&#10;&#10;Description automatically generated">
                <a:extLst>
                  <a:ext uri="{FF2B5EF4-FFF2-40B4-BE49-F238E27FC236}">
                    <a16:creationId xmlns:a16="http://schemas.microsoft.com/office/drawing/2014/main" id="{4B55E434-9F87-4648-B990-082EB87BCF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15613" y="31345104"/>
                <a:ext cx="4495857" cy="3520839"/>
              </a:xfrm>
              <a:prstGeom prst="rect">
                <a:avLst/>
              </a:prstGeom>
            </p:spPr>
          </p:pic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907FD5E-90FA-9D4B-809D-6C693856A97E}"/>
                </a:ext>
              </a:extLst>
            </p:cNvPr>
            <p:cNvSpPr txBox="1"/>
            <p:nvPr/>
          </p:nvSpPr>
          <p:spPr>
            <a:xfrm>
              <a:off x="1448271" y="36744308"/>
              <a:ext cx="9285989" cy="18222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>
                  <a:solidFill>
                    <a:srgbClr val="FFFF00"/>
                  </a:solidFill>
                </a:rPr>
                <a:t>Method: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>
                  <a:solidFill>
                    <a:srgbClr val="FFFF00"/>
                  </a:solidFill>
                </a:rPr>
                <a:t>Scan beam from laser (or beta source) across field-of-view with precision stepper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>
                  <a:solidFill>
                    <a:srgbClr val="FFFF00"/>
                  </a:solidFill>
                </a:rPr>
                <a:t>Reconstruct centroids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>
                  <a:solidFill>
                    <a:srgbClr val="FFFF00"/>
                  </a:solidFill>
                </a:rPr>
                <a:t>Obtain fit of centroid means vs. true beam position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>
                  <a:solidFill>
                    <a:srgbClr val="FFFF00"/>
                  </a:solidFill>
                </a:rPr>
                <a:t>Non-linear fit corrects for depth-of-field defocusing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>
                  <a:solidFill>
                    <a:srgbClr val="FFFF00"/>
                  </a:solidFill>
                </a:rPr>
                <a:t>Residual distribution from fit gives the resolution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D0D6337-0516-8B47-A4FA-BA08F50A83AA}"/>
                </a:ext>
              </a:extLst>
            </p:cNvPr>
            <p:cNvSpPr/>
            <p:nvPr/>
          </p:nvSpPr>
          <p:spPr>
            <a:xfrm>
              <a:off x="331304" y="27670540"/>
              <a:ext cx="11012557" cy="11145078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86963E26-5FED-BA43-A488-7A0FCCF90F47}"/>
              </a:ext>
            </a:extLst>
          </p:cNvPr>
          <p:cNvSpPr/>
          <p:nvPr/>
        </p:nvSpPr>
        <p:spPr>
          <a:xfrm>
            <a:off x="13986177" y="16935990"/>
            <a:ext cx="11985261" cy="743305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5" name="Group 1024">
            <a:extLst>
              <a:ext uri="{FF2B5EF4-FFF2-40B4-BE49-F238E27FC236}">
                <a16:creationId xmlns:a16="http://schemas.microsoft.com/office/drawing/2014/main" id="{E5A2EB07-231A-8744-87F6-92413FE0D6BF}"/>
              </a:ext>
            </a:extLst>
          </p:cNvPr>
          <p:cNvGrpSpPr/>
          <p:nvPr/>
        </p:nvGrpSpPr>
        <p:grpSpPr>
          <a:xfrm>
            <a:off x="14252396" y="17289650"/>
            <a:ext cx="10966771" cy="6721452"/>
            <a:chOff x="14252396" y="16733212"/>
            <a:chExt cx="10966771" cy="6721452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3698FF9D-6A99-6D4C-A5CE-F13EA82F3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4252396" y="17592801"/>
              <a:ext cx="4740578" cy="4385744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2EE7F260-10B1-3B41-9F29-DABA3291BE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0647159" y="17680723"/>
              <a:ext cx="4572008" cy="4292690"/>
            </a:xfrm>
            <a:prstGeom prst="rect">
              <a:avLst/>
            </a:prstGeom>
          </p:spPr>
        </p:pic>
        <p:sp>
          <p:nvSpPr>
            <p:cNvPr id="1024" name="TextBox 1023">
              <a:extLst>
                <a:ext uri="{FF2B5EF4-FFF2-40B4-BE49-F238E27FC236}">
                  <a16:creationId xmlns:a16="http://schemas.microsoft.com/office/drawing/2014/main" id="{06E1B774-2727-9D4E-BF86-8F33F90E7CFE}"/>
                </a:ext>
              </a:extLst>
            </p:cNvPr>
            <p:cNvSpPr txBox="1"/>
            <p:nvPr/>
          </p:nvSpPr>
          <p:spPr>
            <a:xfrm>
              <a:off x="15820260" y="22131225"/>
              <a:ext cx="824101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000">
                  <a:solidFill>
                    <a:srgbClr val="FFFF00"/>
                  </a:solidFill>
                </a:rPr>
                <a:t>Single particle capture:  Above images reveal isolated </a:t>
              </a:r>
              <a:r>
                <a:rPr lang="en-US" sz="2000" b="1" i="1">
                  <a:solidFill>
                    <a:srgbClr val="FFFF00"/>
                  </a:solidFill>
                </a:rPr>
                <a:t>alpha</a:t>
              </a:r>
              <a:r>
                <a:rPr lang="en-US" sz="2000">
                  <a:solidFill>
                    <a:srgbClr val="FFFF00"/>
                  </a:solidFill>
                </a:rPr>
                <a:t> particle hits from a weak </a:t>
              </a:r>
              <a:r>
                <a:rPr lang="en-US" sz="2000" baseline="30000">
                  <a:solidFill>
                    <a:srgbClr val="FFFF00"/>
                  </a:solidFill>
                </a:rPr>
                <a:t>241</a:t>
              </a:r>
              <a:r>
                <a:rPr lang="en-US" sz="2000">
                  <a:solidFill>
                    <a:srgbClr val="FFFF00"/>
                  </a:solidFill>
                </a:rPr>
                <a:t>Am source irradiating a 2x2 cm wafer of </a:t>
              </a:r>
              <a:r>
                <a:rPr lang="en-US" sz="2000" b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HM</a:t>
              </a:r>
              <a:r>
                <a:rPr lang="en-US" sz="2000">
                  <a:solidFill>
                    <a:srgbClr val="FFFF00"/>
                  </a:solidFill>
                </a:rPr>
                <a:t> type scintillator and recorded with a </a:t>
              </a:r>
              <a:r>
                <a:rPr lang="en-US" sz="2000" err="1">
                  <a:solidFill>
                    <a:srgbClr val="FFFF00"/>
                  </a:solidFill>
                </a:rPr>
                <a:t>sCMOS</a:t>
              </a:r>
              <a:r>
                <a:rPr lang="en-US" sz="2000">
                  <a:solidFill>
                    <a:srgbClr val="FFFF00"/>
                  </a:solidFill>
                </a:rPr>
                <a:t> camera at 10 </a:t>
              </a:r>
              <a:r>
                <a:rPr lang="en-US" sz="2000" err="1">
                  <a:solidFill>
                    <a:srgbClr val="FFFF00"/>
                  </a:solidFill>
                </a:rPr>
                <a:t>ms</a:t>
              </a:r>
              <a:r>
                <a:rPr lang="en-US" sz="2000">
                  <a:solidFill>
                    <a:srgbClr val="FFFF00"/>
                  </a:solidFill>
                </a:rPr>
                <a:t> exposure. Lego plot on right of hits within red box on left is re-binned for clarity and shows strong signals.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5FC2558-66A8-1948-86FB-120749961212}"/>
                </a:ext>
              </a:extLst>
            </p:cNvPr>
            <p:cNvSpPr txBox="1"/>
            <p:nvPr/>
          </p:nvSpPr>
          <p:spPr>
            <a:xfrm>
              <a:off x="15801479" y="16733212"/>
              <a:ext cx="776364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>
                  <a:solidFill>
                    <a:srgbClr val="FFFF00"/>
                  </a:solidFill>
                </a:rPr>
                <a:t> </a:t>
              </a:r>
              <a:r>
                <a:rPr lang="en-US" sz="3000" u="sng">
                  <a:solidFill>
                    <a:srgbClr val="FFFF00"/>
                  </a:solidFill>
                </a:rPr>
                <a:t>Single Particle Sensitivity</a:t>
              </a:r>
            </a:p>
          </p:txBody>
        </p:sp>
      </p:grpSp>
      <p:sp>
        <p:nvSpPr>
          <p:cNvPr id="1026" name="TextBox 1025">
            <a:extLst>
              <a:ext uri="{FF2B5EF4-FFF2-40B4-BE49-F238E27FC236}">
                <a16:creationId xmlns:a16="http://schemas.microsoft.com/office/drawing/2014/main" id="{E3F57A57-63B6-DE48-85F8-7322DF7D9D32}"/>
              </a:ext>
            </a:extLst>
          </p:cNvPr>
          <p:cNvSpPr txBox="1"/>
          <p:nvPr/>
        </p:nvSpPr>
        <p:spPr>
          <a:xfrm>
            <a:off x="13986178" y="31075647"/>
            <a:ext cx="11631944" cy="916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950" u="sng">
              <a:solidFill>
                <a:srgbClr val="FFFF00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FLASH effect: Radiation-induced healthy tissue toxicities can be </a:t>
            </a:r>
            <a:r>
              <a:rPr lang="en-US" sz="1950" i="1" u="sng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reduced</a:t>
            </a: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0" i="1" u="sng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without</a:t>
            </a: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affecting tumor control by </a:t>
            </a:r>
            <a:r>
              <a:rPr lang="en-US" sz="1950" i="1" u="sng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ultra-fast</a:t>
            </a: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delivery of radiation at dose rates </a:t>
            </a:r>
            <a:r>
              <a:rPr lang="en-US" sz="1950" i="1" u="sng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orders-of-magnitude</a:t>
            </a: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greater than conventionally fractionated external beam RT clinical practice (EBRT).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95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FLASH RT implies that higher radiation dose treatments are possible, thereby, it increases the therapeutic index over conventional EBRT.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95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FLASH delivers &gt;40 </a:t>
            </a:r>
            <a:r>
              <a:rPr lang="en-US" sz="195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</a:t>
            </a: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/s dose in ~</a:t>
            </a:r>
            <a:r>
              <a:rPr lang="en-US" sz="8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0.1</a:t>
            </a:r>
            <a:r>
              <a:rPr lang="en-US" sz="8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for 1-4 treatments. For protons: beam rates  are ~</a:t>
            </a:r>
            <a:r>
              <a:rPr lang="en-US" sz="8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950" baseline="300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12-13</a:t>
            </a: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particles</a:t>
            </a:r>
            <a:r>
              <a:rPr lang="en-US" sz="8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8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 (</a:t>
            </a:r>
            <a:r>
              <a:rPr lang="en-US" sz="195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pps</a:t>
            </a: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Conventional EBRT delivers 10</a:t>
            </a:r>
            <a:r>
              <a:rPr lang="en-US" sz="1950" baseline="300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9-10</a:t>
            </a:r>
            <a:r>
              <a:rPr lang="en-US" sz="1950" baseline="-250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95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pps</a:t>
            </a: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or 1-2 </a:t>
            </a:r>
            <a:r>
              <a:rPr lang="en-US" sz="195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</a:t>
            </a: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/minute, 5-times per week, over several weeks of treatment and sometimes up to 1-2 months.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95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ultra-fast FLASH beam monitor adopts the design shown above using an array of fast imaging cameras operating at readout/analysis speeds of ~</a:t>
            </a:r>
            <a:r>
              <a:rPr lang="en-US" sz="8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KHz.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95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dosimetry currently used for monitoring first clinical FLASH treatments (e.g., with the advanced Markus Chamber) </a:t>
            </a:r>
            <a:r>
              <a:rPr lang="en-US" sz="1950" i="1" u="sng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not</a:t>
            </a: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fulfill the needs for FLASH dose rates &amp; large-area coverage.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95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fast readout and low mass (&lt; 0.5 mm water equivalent thickness) technology will enable clinical trials of FLASH.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95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 is positioned between beam nozzle exit point and patient, provides immediate (100 µs), spatially resolved dosimetric analysis and machine feedback signals for fast termination.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95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Compact unit covers 26 cm x 30 cm with folded optics and multiple cameras.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95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Spatial resolution  expected to be 100 µm or better.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95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95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Internal calibration system with UV-sources and UV-photodiode monitoring,</a:t>
            </a:r>
          </a:p>
          <a:p>
            <a:pPr algn="just"/>
            <a:endParaRPr lang="en-US" sz="2400">
              <a:solidFill>
                <a:srgbClr val="F7F7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41A7DA57-184E-B34D-A8DA-2B99ACB6A32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647159" y="26367629"/>
            <a:ext cx="4970963" cy="3868910"/>
          </a:xfrm>
          <a:prstGeom prst="rect">
            <a:avLst/>
          </a:prstGeom>
        </p:spPr>
      </p:pic>
      <p:sp>
        <p:nvSpPr>
          <p:cNvPr id="1027" name="Rectangle 1026">
            <a:extLst>
              <a:ext uri="{FF2B5EF4-FFF2-40B4-BE49-F238E27FC236}">
                <a16:creationId xmlns:a16="http://schemas.microsoft.com/office/drawing/2014/main" id="{1C06C0E8-FF3C-DD4F-BBB3-722A824FD48E}"/>
              </a:ext>
            </a:extLst>
          </p:cNvPr>
          <p:cNvSpPr/>
          <p:nvPr/>
        </p:nvSpPr>
        <p:spPr>
          <a:xfrm>
            <a:off x="13595872" y="25337252"/>
            <a:ext cx="124228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u="sng">
                <a:solidFill>
                  <a:srgbClr val="FFFF00"/>
                </a:solidFill>
              </a:rPr>
              <a:t>FLASH Radiation Therapy (RT) Application as an Ultra-Fast Beam Monitor</a:t>
            </a: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E49499B0-988A-3641-8FBF-05845F9A35B0}"/>
              </a:ext>
            </a:extLst>
          </p:cNvPr>
          <p:cNvPicPr/>
          <p:nvPr/>
        </p:nvPicPr>
        <p:blipFill>
          <a:blip r:embed="rId15"/>
          <a:stretch>
            <a:fillRect/>
          </a:stretch>
        </p:blipFill>
        <p:spPr>
          <a:xfrm>
            <a:off x="14106476" y="26369466"/>
            <a:ext cx="6225991" cy="4457975"/>
          </a:xfrm>
          <a:prstGeom prst="rect">
            <a:avLst/>
          </a:prstGeom>
        </p:spPr>
      </p:pic>
      <p:sp>
        <p:nvSpPr>
          <p:cNvPr id="1030" name="Rectangle 1029">
            <a:extLst>
              <a:ext uri="{FF2B5EF4-FFF2-40B4-BE49-F238E27FC236}">
                <a16:creationId xmlns:a16="http://schemas.microsoft.com/office/drawing/2014/main" id="{CF20F08E-7009-5A45-A2BA-004CA3BBBFEF}"/>
              </a:ext>
            </a:extLst>
          </p:cNvPr>
          <p:cNvSpPr/>
          <p:nvPr/>
        </p:nvSpPr>
        <p:spPr>
          <a:xfrm>
            <a:off x="13498908" y="25145405"/>
            <a:ext cx="12565400" cy="1524380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1" name="TextBox 1030">
            <a:extLst>
              <a:ext uri="{FF2B5EF4-FFF2-40B4-BE49-F238E27FC236}">
                <a16:creationId xmlns:a16="http://schemas.microsoft.com/office/drawing/2014/main" id="{1D283065-7E8A-EF4D-8AFA-40BFEDC74476}"/>
              </a:ext>
            </a:extLst>
          </p:cNvPr>
          <p:cNvSpPr txBox="1"/>
          <p:nvPr/>
        </p:nvSpPr>
        <p:spPr>
          <a:xfrm>
            <a:off x="20426477" y="30293723"/>
            <a:ext cx="5506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Exploded view of the detector with folded optics (left) to be positioned between beam snout and patient (right).</a:t>
            </a:r>
          </a:p>
        </p:txBody>
      </p:sp>
      <p:pic>
        <p:nvPicPr>
          <p:cNvPr id="1032" name="Picture 2" descr="University of Michigan Uses Logitech GROUP to Expand Teaching Paradigm">
            <a:extLst>
              <a:ext uri="{FF2B5EF4-FFF2-40B4-BE49-F238E27FC236}">
                <a16:creationId xmlns:a16="http://schemas.microsoft.com/office/drawing/2014/main" id="{39132BB2-4F0F-AC40-BE04-F121E4B1A0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4" t="5109" r="23952" b="9697"/>
          <a:stretch/>
        </p:blipFill>
        <p:spPr bwMode="auto">
          <a:xfrm>
            <a:off x="3031658" y="213399"/>
            <a:ext cx="1634957" cy="1517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6" descr="MSU-logo - Upper Great Lakes Family Health Center">
            <a:extLst>
              <a:ext uri="{FF2B5EF4-FFF2-40B4-BE49-F238E27FC236}">
                <a16:creationId xmlns:a16="http://schemas.microsoft.com/office/drawing/2014/main" id="{733128BE-99B9-D749-92E2-F7808D89D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75" y="232613"/>
            <a:ext cx="1856242" cy="1479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4" descr="LifeStream Blood BankLLUMC - LifeStream Blood Bank">
            <a:extLst>
              <a:ext uri="{FF2B5EF4-FFF2-40B4-BE49-F238E27FC236}">
                <a16:creationId xmlns:a16="http://schemas.microsoft.com/office/drawing/2014/main" id="{A452854D-E864-5F41-A76D-208A8397D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4135" y="255725"/>
            <a:ext cx="1969442" cy="1475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1" name="TextBox 1040">
            <a:extLst>
              <a:ext uri="{FF2B5EF4-FFF2-40B4-BE49-F238E27FC236}">
                <a16:creationId xmlns:a16="http://schemas.microsoft.com/office/drawing/2014/main" id="{E7210210-598E-204A-A673-BDC775C59371}"/>
              </a:ext>
            </a:extLst>
          </p:cNvPr>
          <p:cNvSpPr txBox="1"/>
          <p:nvPr/>
        </p:nvSpPr>
        <p:spPr>
          <a:xfrm>
            <a:off x="22106022" y="2293502"/>
            <a:ext cx="4435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PSD12: Birmingham UK, Sept 16, 2021</a:t>
            </a:r>
          </a:p>
        </p:txBody>
      </p:sp>
      <p:sp>
        <p:nvSpPr>
          <p:cNvPr id="1042" name="TextBox 1041">
            <a:extLst>
              <a:ext uri="{FF2B5EF4-FFF2-40B4-BE49-F238E27FC236}">
                <a16:creationId xmlns:a16="http://schemas.microsoft.com/office/drawing/2014/main" id="{1DFE9C39-E0B5-8747-A9D1-03AF0FB10728}"/>
              </a:ext>
            </a:extLst>
          </p:cNvPr>
          <p:cNvSpPr txBox="1"/>
          <p:nvPr/>
        </p:nvSpPr>
        <p:spPr>
          <a:xfrm>
            <a:off x="1430058" y="40318414"/>
            <a:ext cx="9392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This work is funded by the U.S. Dept. of Energy under FOA opportunity number: DE-FOA-0002155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1BC8767-CD13-4312-9D4D-5D308990CF0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2106021" y="330029"/>
            <a:ext cx="2918212" cy="1257558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2A74C5DE-3004-DB40-B7BF-3D4AE246DD11}"/>
              </a:ext>
            </a:extLst>
          </p:cNvPr>
          <p:cNvSpPr txBox="1"/>
          <p:nvPr/>
        </p:nvSpPr>
        <p:spPr>
          <a:xfrm>
            <a:off x="1940011" y="34072141"/>
            <a:ext cx="229731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/>
              <a:t>Linear-Quadratic fit corrects for depth-of-Field defocusing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6C7B222-F7E3-684F-8E87-1C659959A32C}"/>
              </a:ext>
            </a:extLst>
          </p:cNvPr>
          <p:cNvSpPr txBox="1"/>
          <p:nvPr/>
        </p:nvSpPr>
        <p:spPr>
          <a:xfrm>
            <a:off x="6680032" y="34202407"/>
            <a:ext cx="2149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Resolution: RMS width of residuals = 11 𝜇m</a:t>
            </a:r>
          </a:p>
        </p:txBody>
      </p:sp>
    </p:spTree>
    <p:extLst>
      <p:ext uri="{BB962C8B-B14F-4D97-AF65-F5344CB8AC3E}">
        <p14:creationId xmlns:p14="http://schemas.microsoft.com/office/powerpoint/2010/main" val="3337019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310</TotalTime>
  <Words>987</Words>
  <Application>Microsoft Office PowerPoint</Application>
  <PresentationFormat>Custom</PresentationFormat>
  <Paragraphs>106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Levin, Daniel</dc:creator>
  <cp:lastModifiedBy>Peter Friedman</cp:lastModifiedBy>
  <cp:revision>6</cp:revision>
  <cp:lastPrinted>2021-09-13T02:25:55Z</cp:lastPrinted>
  <dcterms:created xsi:type="dcterms:W3CDTF">2021-08-16T17:58:27Z</dcterms:created>
  <dcterms:modified xsi:type="dcterms:W3CDTF">2021-09-13T02:47:58Z</dcterms:modified>
</cp:coreProperties>
</file>